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7" r:id="rId4"/>
    <p:sldId id="258" r:id="rId5"/>
    <p:sldId id="259" r:id="rId6"/>
    <p:sldId id="260" r:id="rId7"/>
    <p:sldId id="276" r:id="rId8"/>
    <p:sldId id="277" r:id="rId9"/>
    <p:sldId id="261" r:id="rId10"/>
    <p:sldId id="282" r:id="rId11"/>
    <p:sldId id="263" r:id="rId12"/>
    <p:sldId id="279" r:id="rId13"/>
    <p:sldId id="283" r:id="rId14"/>
    <p:sldId id="285" r:id="rId15"/>
    <p:sldId id="286" r:id="rId16"/>
  </p:sldIdLst>
  <p:sldSz cx="14630400" cy="8229600"/>
  <p:notesSz cx="8229600" cy="14630400"/>
  <p:embeddedFontLst>
    <p:embeddedFont>
      <p:font typeface="Platypi Medium"/>
      <p:regular r:id="rId18"/>
    </p:embeddedFont>
    <p:embeddedFont>
      <p:font typeface="Source Serif 4" panose="02040503040405020204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/>
    <p:restoredTop sz="94610"/>
  </p:normalViewPr>
  <p:slideViewPr>
    <p:cSldViewPr snapToGrid="0" snapToObjects="1">
      <p:cViewPr>
        <p:scale>
          <a:sx n="93" d="100"/>
          <a:sy n="93" d="100"/>
        </p:scale>
        <p:origin x="55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049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5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End-to-End Data Science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Analyzing e-commerce product data to uncover market trends and customer preferences through comprehensive data science techniques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94873" y="393025"/>
            <a:ext cx="565499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Performance Comparison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794873" y="1196935"/>
            <a:ext cx="2126218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88.8%</a:t>
            </a:r>
            <a:endParaRPr lang="en-US" sz="3700" dirty="0"/>
          </a:p>
        </p:txBody>
      </p:sp>
      <p:sp>
        <p:nvSpPr>
          <p:cNvPr id="4" name="Text 2"/>
          <p:cNvSpPr/>
          <p:nvPr/>
        </p:nvSpPr>
        <p:spPr>
          <a:xfrm>
            <a:off x="2964656" y="1847136"/>
            <a:ext cx="1786652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Random Forest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794873" y="2156222"/>
            <a:ext cx="2126218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Top performer with exceptional accuracy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99685" y="1196935"/>
            <a:ext cx="2126218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88.8%</a:t>
            </a:r>
            <a:endParaRPr lang="en-US" sz="3700" dirty="0"/>
          </a:p>
        </p:txBody>
      </p:sp>
      <p:sp>
        <p:nvSpPr>
          <p:cNvPr id="7" name="Text 5"/>
          <p:cNvSpPr/>
          <p:nvPr/>
        </p:nvSpPr>
        <p:spPr>
          <a:xfrm>
            <a:off x="5269468" y="1847136"/>
            <a:ext cx="1786652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XGBoost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099685" y="2156222"/>
            <a:ext cx="2126218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Tied for best classification results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404497" y="1196935"/>
            <a:ext cx="2126218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46.9%</a:t>
            </a:r>
            <a:endParaRPr lang="en-US" sz="3700" dirty="0"/>
          </a:p>
        </p:txBody>
      </p:sp>
      <p:sp>
        <p:nvSpPr>
          <p:cNvPr id="10" name="Text 8"/>
          <p:cNvSpPr/>
          <p:nvPr/>
        </p:nvSpPr>
        <p:spPr>
          <a:xfrm>
            <a:off x="7574280" y="1847136"/>
            <a:ext cx="1786652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k-NN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04497" y="2156222"/>
            <a:ext cx="2126218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Moderate performance with distance-based learning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9709309" y="1196935"/>
            <a:ext cx="2126218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34.4%</a:t>
            </a:r>
            <a:endParaRPr lang="en-US" sz="3700" dirty="0"/>
          </a:p>
        </p:txBody>
      </p:sp>
      <p:sp>
        <p:nvSpPr>
          <p:cNvPr id="13" name="Text 11"/>
          <p:cNvSpPr/>
          <p:nvPr/>
        </p:nvSpPr>
        <p:spPr>
          <a:xfrm>
            <a:off x="9879092" y="1847136"/>
            <a:ext cx="1786652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SVM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709309" y="2156222"/>
            <a:ext cx="2126218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Lower accuracy in multi-class classification</a:t>
            </a:r>
            <a:endParaRPr lang="en-US" sz="11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73" y="2774394"/>
            <a:ext cx="9040654" cy="50626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62EA20-58C4-4B44-1A60-6E3921DAE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500975" y="7792437"/>
            <a:ext cx="2129425" cy="437161"/>
          </a:xfrm>
          <a:prstGeom prst="rect">
            <a:avLst/>
          </a:prstGeom>
        </p:spPr>
      </p:pic>
      <p:sp>
        <p:nvSpPr>
          <p:cNvPr id="17" name="Shape 0">
            <a:extLst>
              <a:ext uri="{FF2B5EF4-FFF2-40B4-BE49-F238E27FC236}">
                <a16:creationId xmlns:a16="http://schemas.microsoft.com/office/drawing/2014/main" id="{E6058FC1-E682-2869-4FB5-D954E1021B72}"/>
              </a:ext>
            </a:extLst>
          </p:cNvPr>
          <p:cNvSpPr/>
          <p:nvPr/>
        </p:nvSpPr>
        <p:spPr>
          <a:xfrm>
            <a:off x="2794873" y="123587"/>
            <a:ext cx="638532" cy="268962"/>
          </a:xfrm>
          <a:prstGeom prst="roundRect">
            <a:avLst>
              <a:gd name="adj" fmla="val 6385"/>
            </a:avLst>
          </a:prstGeom>
          <a:solidFill>
            <a:srgbClr val="F3E3D8"/>
          </a:solidFill>
          <a:ln/>
        </p:spPr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1EB12CD3-4239-0F6F-9CEE-5FA29A5DB8DE}"/>
              </a:ext>
            </a:extLst>
          </p:cNvPr>
          <p:cNvSpPr/>
          <p:nvPr/>
        </p:nvSpPr>
        <p:spPr>
          <a:xfrm>
            <a:off x="2880717" y="166449"/>
            <a:ext cx="466844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PHASE 6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2993" y="541853"/>
            <a:ext cx="879158" cy="370284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1201222" y="600908"/>
            <a:ext cx="64269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PHASE 7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082993" y="990957"/>
            <a:ext cx="5834896" cy="615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Hyperparameter Tuning</a:t>
            </a:r>
            <a:endParaRPr lang="en-US" sz="3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93" y="2123956"/>
            <a:ext cx="5344478" cy="53444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15864" y="2079546"/>
            <a:ext cx="6639044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Optimized the best-performing XGBoost model through systematic hyperparameter tuning using Grid Search and Random Search techniques.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864" y="3247073"/>
            <a:ext cx="985242" cy="12143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98155" y="3444121"/>
            <a:ext cx="2754987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Parameter Exploration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098155" y="3949065"/>
            <a:ext cx="545675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Tested multiple configurations systematically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864" y="4461391"/>
            <a:ext cx="985242" cy="12143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98155" y="4658439"/>
            <a:ext cx="2463284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Performance Boost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8098155" y="5163383"/>
            <a:ext cx="545675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Improved accuracy from 92% to 94.5%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864" y="5675709"/>
            <a:ext cx="985242" cy="12143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098155" y="5872758"/>
            <a:ext cx="2754273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Optimal Configuration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098155" y="6377702"/>
            <a:ext cx="545675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Documented best parameters for deployment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29291F-730A-DA29-9EF3-DD8676772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2350662" y="7761580"/>
            <a:ext cx="2279737" cy="4680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238" y="1235988"/>
            <a:ext cx="7995523" cy="1025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Grid Search Results &amp; Performance Analysis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4238" y="2589490"/>
            <a:ext cx="2528411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108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575191" y="3335893"/>
            <a:ext cx="252638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Parameter Combinations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4238" y="3690580"/>
            <a:ext cx="2528411" cy="1049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Total configurations tested across n_estimators, max_depth, min_samples_split, and min_samples_leaf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3307675" y="2589490"/>
            <a:ext cx="2528530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76.84%</a:t>
            </a:r>
            <a:endParaRPr lang="en-US" sz="4250" dirty="0"/>
          </a:p>
        </p:txBody>
      </p:sp>
      <p:sp>
        <p:nvSpPr>
          <p:cNvPr id="8" name="Text 5"/>
          <p:cNvSpPr/>
          <p:nvPr/>
        </p:nvSpPr>
        <p:spPr>
          <a:xfrm>
            <a:off x="3546396" y="3335893"/>
            <a:ext cx="2050971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Best CV Accuracy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307675" y="3690580"/>
            <a:ext cx="2528530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Achieved with 100 estimators and max depth of 20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041231" y="2589490"/>
            <a:ext cx="2528411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87.97%</a:t>
            </a:r>
            <a:endParaRPr lang="en-US" sz="4250" dirty="0"/>
          </a:p>
        </p:txBody>
      </p:sp>
      <p:sp>
        <p:nvSpPr>
          <p:cNvPr id="11" name="Text 8"/>
          <p:cNvSpPr/>
          <p:nvPr/>
        </p:nvSpPr>
        <p:spPr>
          <a:xfrm>
            <a:off x="6279952" y="3335893"/>
            <a:ext cx="2050971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Test Accuracy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41231" y="3690580"/>
            <a:ext cx="2528411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Final performance on unseen data after optimization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574238" y="5088850"/>
            <a:ext cx="2050971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Findings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74238" y="5509260"/>
            <a:ext cx="3797618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100 trees balanced performance and training speed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574238" y="6091476"/>
            <a:ext cx="379761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Max depth of 20 prevented overfitting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574238" y="6411278"/>
            <a:ext cx="3797618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Minimal samples per leaf improved generalization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4779764" y="5088850"/>
            <a:ext cx="211800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Optimization Impact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779764" y="5509260"/>
            <a:ext cx="3797618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While CV accuracy improved, test accuracy showed slight decrease (-0.93%), suggesting the original model was already well-tuned. This highlights the importance of validation strategies.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2066" y="464344"/>
            <a:ext cx="5576054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Importance &amp; Key Insights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192066" y="1197650"/>
            <a:ext cx="2468285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What Drives Brand Prediction?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3192066" y="1613059"/>
            <a:ext cx="3525560" cy="162878"/>
          </a:xfrm>
          <a:prstGeom prst="roundRect">
            <a:avLst>
              <a:gd name="adj" fmla="val 12007"/>
            </a:avLst>
          </a:prstGeom>
          <a:solidFill>
            <a:srgbClr val="F9F7F7"/>
          </a:solidFill>
          <a:ln/>
        </p:spPr>
      </p:sp>
      <p:sp>
        <p:nvSpPr>
          <p:cNvPr id="5" name="Shape 3"/>
          <p:cNvSpPr/>
          <p:nvPr/>
        </p:nvSpPr>
        <p:spPr>
          <a:xfrm>
            <a:off x="3192066" y="1613059"/>
            <a:ext cx="1128117" cy="162878"/>
          </a:xfrm>
          <a:prstGeom prst="roundRect">
            <a:avLst>
              <a:gd name="adj" fmla="val 12007"/>
            </a:avLst>
          </a:prstGeom>
          <a:solidFill>
            <a:srgbClr val="3E2513"/>
          </a:solidFill>
          <a:ln/>
        </p:spPr>
      </p:sp>
      <p:sp>
        <p:nvSpPr>
          <p:cNvPr id="6" name="Text 4"/>
          <p:cNvSpPr/>
          <p:nvPr/>
        </p:nvSpPr>
        <p:spPr>
          <a:xfrm>
            <a:off x="6815376" y="1613059"/>
            <a:ext cx="340757" cy="162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32%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3192066" y="1938814"/>
            <a:ext cx="1629608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Price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3192066" y="2272903"/>
            <a:ext cx="396406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Most influential factor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3192066" y="2807375"/>
            <a:ext cx="3531513" cy="162878"/>
          </a:xfrm>
          <a:prstGeom prst="roundRect">
            <a:avLst>
              <a:gd name="adj" fmla="val 12007"/>
            </a:avLst>
          </a:prstGeom>
          <a:solidFill>
            <a:srgbClr val="F9F7F7"/>
          </a:solidFill>
          <a:ln/>
        </p:spPr>
      </p:sp>
      <p:sp>
        <p:nvSpPr>
          <p:cNvPr id="10" name="Shape 8"/>
          <p:cNvSpPr/>
          <p:nvPr/>
        </p:nvSpPr>
        <p:spPr>
          <a:xfrm>
            <a:off x="3192066" y="2807375"/>
            <a:ext cx="847487" cy="162878"/>
          </a:xfrm>
          <a:prstGeom prst="roundRect">
            <a:avLst>
              <a:gd name="adj" fmla="val 12007"/>
            </a:avLst>
          </a:prstGeom>
          <a:solidFill>
            <a:srgbClr val="3E2513"/>
          </a:solidFill>
          <a:ln/>
        </p:spPr>
      </p:sp>
      <p:sp>
        <p:nvSpPr>
          <p:cNvPr id="11" name="Text 9"/>
          <p:cNvSpPr/>
          <p:nvPr/>
        </p:nvSpPr>
        <p:spPr>
          <a:xfrm>
            <a:off x="6821329" y="2807375"/>
            <a:ext cx="334804" cy="162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24%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3192066" y="3133130"/>
            <a:ext cx="1629608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Ratings Count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3192066" y="3467219"/>
            <a:ext cx="396406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 engagement matters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3192066" y="4001691"/>
            <a:ext cx="3549253" cy="162878"/>
          </a:xfrm>
          <a:prstGeom prst="roundRect">
            <a:avLst>
              <a:gd name="adj" fmla="val 12007"/>
            </a:avLst>
          </a:prstGeom>
          <a:solidFill>
            <a:srgbClr val="F9F7F7"/>
          </a:solidFill>
          <a:ln/>
        </p:spPr>
      </p:sp>
      <p:sp>
        <p:nvSpPr>
          <p:cNvPr id="15" name="Shape 13"/>
          <p:cNvSpPr/>
          <p:nvPr/>
        </p:nvSpPr>
        <p:spPr>
          <a:xfrm>
            <a:off x="3192066" y="4001691"/>
            <a:ext cx="674251" cy="162878"/>
          </a:xfrm>
          <a:prstGeom prst="roundRect">
            <a:avLst>
              <a:gd name="adj" fmla="val 12007"/>
            </a:avLst>
          </a:prstGeom>
          <a:solidFill>
            <a:srgbClr val="3E2513"/>
          </a:solidFill>
          <a:ln/>
        </p:spPr>
      </p:sp>
      <p:sp>
        <p:nvSpPr>
          <p:cNvPr id="16" name="Text 14"/>
          <p:cNvSpPr/>
          <p:nvPr/>
        </p:nvSpPr>
        <p:spPr>
          <a:xfrm>
            <a:off x="6839069" y="4001691"/>
            <a:ext cx="317063" cy="162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19%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3192066" y="4327446"/>
            <a:ext cx="1629608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Reviews Count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3192066" y="4661535"/>
            <a:ext cx="396406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Social proof indicator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3192066" y="5196007"/>
            <a:ext cx="3558778" cy="162878"/>
          </a:xfrm>
          <a:prstGeom prst="roundRect">
            <a:avLst>
              <a:gd name="adj" fmla="val 12007"/>
            </a:avLst>
          </a:prstGeom>
          <a:solidFill>
            <a:srgbClr val="F9F7F7"/>
          </a:solidFill>
          <a:ln/>
        </p:spPr>
      </p:sp>
      <p:sp>
        <p:nvSpPr>
          <p:cNvPr id="20" name="Shape 18"/>
          <p:cNvSpPr/>
          <p:nvPr/>
        </p:nvSpPr>
        <p:spPr>
          <a:xfrm>
            <a:off x="3192066" y="5196007"/>
            <a:ext cx="533757" cy="162878"/>
          </a:xfrm>
          <a:prstGeom prst="roundRect">
            <a:avLst>
              <a:gd name="adj" fmla="val 12007"/>
            </a:avLst>
          </a:prstGeom>
          <a:solidFill>
            <a:srgbClr val="3E2513"/>
          </a:solidFill>
          <a:ln/>
        </p:spPr>
      </p:sp>
      <p:sp>
        <p:nvSpPr>
          <p:cNvPr id="21" name="Text 19"/>
          <p:cNvSpPr/>
          <p:nvPr/>
        </p:nvSpPr>
        <p:spPr>
          <a:xfrm>
            <a:off x="6848594" y="5196007"/>
            <a:ext cx="307538" cy="162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15%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3192066" y="5521762"/>
            <a:ext cx="1629608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Rating Score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3192066" y="5855851"/>
            <a:ext cx="396406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Quality perception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7481649" y="1197650"/>
            <a:ext cx="2004536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Classification Challenges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7481649" y="1531739"/>
            <a:ext cx="3964067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11.2% error rate</a:t>
            </a: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with 27 misclassifications out of 241 test samples.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7481649" y="2066211"/>
            <a:ext cx="396406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Most confused pairs: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7481649" y="2392085"/>
            <a:ext cx="396406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Asus → Lenovo (4 cases)</a:t>
            </a:r>
            <a:endParaRPr lang="en-US" sz="1000" dirty="0"/>
          </a:p>
        </p:txBody>
      </p:sp>
      <p:sp>
        <p:nvSpPr>
          <p:cNvPr id="28" name="Text 26"/>
          <p:cNvSpPr/>
          <p:nvPr/>
        </p:nvSpPr>
        <p:spPr>
          <a:xfrm>
            <a:off x="7481649" y="2646283"/>
            <a:ext cx="396406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HP → Dell (4 cases)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7481649" y="2900482"/>
            <a:ext cx="396406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Acer → Asus (2 cases)</a:t>
            </a:r>
            <a:endParaRPr lang="en-US" sz="1000" dirty="0"/>
          </a:p>
        </p:txBody>
      </p:sp>
      <p:sp>
        <p:nvSpPr>
          <p:cNvPr id="30" name="Text 28"/>
          <p:cNvSpPr/>
          <p:nvPr/>
        </p:nvSpPr>
        <p:spPr>
          <a:xfrm>
            <a:off x="7481649" y="3154680"/>
            <a:ext cx="396406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Apple → Other brands (4 cases)</a:t>
            </a:r>
            <a:endParaRPr lang="en-US" sz="1000" dirty="0"/>
          </a:p>
        </p:txBody>
      </p:sp>
      <p:sp>
        <p:nvSpPr>
          <p:cNvPr id="31" name="Shape 29"/>
          <p:cNvSpPr/>
          <p:nvPr/>
        </p:nvSpPr>
        <p:spPr>
          <a:xfrm>
            <a:off x="3192066" y="6357580"/>
            <a:ext cx="2661761" cy="1407557"/>
          </a:xfrm>
          <a:prstGeom prst="roundRect">
            <a:avLst>
              <a:gd name="adj" fmla="val 519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3176826" y="6357580"/>
            <a:ext cx="60960" cy="1407557"/>
          </a:xfrm>
          <a:prstGeom prst="roundRect">
            <a:avLst>
              <a:gd name="adj" fmla="val 32080"/>
            </a:avLst>
          </a:prstGeom>
          <a:solidFill>
            <a:srgbClr val="3E2513"/>
          </a:solidFill>
          <a:ln/>
        </p:spPr>
      </p:sp>
      <p:sp>
        <p:nvSpPr>
          <p:cNvPr id="33" name="Text 31"/>
          <p:cNvSpPr/>
          <p:nvPr/>
        </p:nvSpPr>
        <p:spPr>
          <a:xfrm>
            <a:off x="3383399" y="6503194"/>
            <a:ext cx="1702237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Composition</a:t>
            </a:r>
            <a:endParaRPr lang="en-US" sz="1250" dirty="0"/>
          </a:p>
        </p:txBody>
      </p:sp>
      <p:sp>
        <p:nvSpPr>
          <p:cNvPr id="34" name="Text 32"/>
          <p:cNvSpPr/>
          <p:nvPr/>
        </p:nvSpPr>
        <p:spPr>
          <a:xfrm>
            <a:off x="3383399" y="6785134"/>
            <a:ext cx="2324814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1,204 laptops across 10 brands: HP (238), Asus (226), Lenovo (192), Acer (166), Dell (110), MSI (96), and others.</a:t>
            </a:r>
            <a:endParaRPr lang="en-US" sz="1000" dirty="0"/>
          </a:p>
        </p:txBody>
      </p:sp>
      <p:sp>
        <p:nvSpPr>
          <p:cNvPr id="35" name="Shape 33"/>
          <p:cNvSpPr/>
          <p:nvPr/>
        </p:nvSpPr>
        <p:spPr>
          <a:xfrm>
            <a:off x="5984200" y="6357580"/>
            <a:ext cx="2661761" cy="1407557"/>
          </a:xfrm>
          <a:prstGeom prst="roundRect">
            <a:avLst>
              <a:gd name="adj" fmla="val 519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968960" y="6357580"/>
            <a:ext cx="60960" cy="1407557"/>
          </a:xfrm>
          <a:prstGeom prst="roundRect">
            <a:avLst>
              <a:gd name="adj" fmla="val 32080"/>
            </a:avLst>
          </a:prstGeom>
          <a:solidFill>
            <a:srgbClr val="3E2513"/>
          </a:solidFill>
          <a:ln/>
        </p:spPr>
      </p:sp>
      <p:sp>
        <p:nvSpPr>
          <p:cNvPr id="37" name="Text 35"/>
          <p:cNvSpPr/>
          <p:nvPr/>
        </p:nvSpPr>
        <p:spPr>
          <a:xfrm>
            <a:off x="6175534" y="6503194"/>
            <a:ext cx="2033707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Recommendations</a:t>
            </a:r>
            <a:endParaRPr lang="en-US" sz="1250" dirty="0"/>
          </a:p>
        </p:txBody>
      </p:sp>
      <p:sp>
        <p:nvSpPr>
          <p:cNvPr id="38" name="Text 36"/>
          <p:cNvSpPr/>
          <p:nvPr/>
        </p:nvSpPr>
        <p:spPr>
          <a:xfrm>
            <a:off x="6175534" y="6785134"/>
            <a:ext cx="2324814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 Random Forest or XGBoost for production. Implement brand-specific features to reduce confusion between similar manufacturers.</a:t>
            </a:r>
            <a:endParaRPr lang="en-US" sz="1000" dirty="0"/>
          </a:p>
        </p:txBody>
      </p:sp>
      <p:sp>
        <p:nvSpPr>
          <p:cNvPr id="39" name="Shape 37"/>
          <p:cNvSpPr/>
          <p:nvPr/>
        </p:nvSpPr>
        <p:spPr>
          <a:xfrm>
            <a:off x="8776335" y="6357580"/>
            <a:ext cx="2661880" cy="1407557"/>
          </a:xfrm>
          <a:prstGeom prst="roundRect">
            <a:avLst>
              <a:gd name="adj" fmla="val 519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761095" y="6357580"/>
            <a:ext cx="60960" cy="1407557"/>
          </a:xfrm>
          <a:prstGeom prst="roundRect">
            <a:avLst>
              <a:gd name="adj" fmla="val 32080"/>
            </a:avLst>
          </a:prstGeom>
          <a:solidFill>
            <a:srgbClr val="3E2513"/>
          </a:solidFill>
          <a:ln/>
        </p:spPr>
      </p:sp>
      <p:sp>
        <p:nvSpPr>
          <p:cNvPr id="41" name="Text 39"/>
          <p:cNvSpPr/>
          <p:nvPr/>
        </p:nvSpPr>
        <p:spPr>
          <a:xfrm>
            <a:off x="8967668" y="6503194"/>
            <a:ext cx="1629608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Business Impact</a:t>
            </a:r>
            <a:endParaRPr lang="en-US" sz="1250" dirty="0"/>
          </a:p>
        </p:txBody>
      </p:sp>
      <p:sp>
        <p:nvSpPr>
          <p:cNvPr id="42" name="Text 40"/>
          <p:cNvSpPr/>
          <p:nvPr/>
        </p:nvSpPr>
        <p:spPr>
          <a:xfrm>
            <a:off x="8967668" y="6785134"/>
            <a:ext cx="2324933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Accurate brand classification enables automated product categorization, competitive analysis, and targeted marketing strategies.</a:t>
            </a:r>
            <a:endParaRPr lang="en-US" sz="10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78710AA-6E56-F7C9-120D-68802B43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7765137"/>
            <a:ext cx="21336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7724"/>
            <a:ext cx="7929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Market Landscape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5163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1,204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66418" y="3286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Products Analyzed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68103"/>
            <a:ext cx="2980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Complete dataset from Flipkart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057888" y="2255163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10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30516" y="3286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Unique Brands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057888" y="3868103"/>
            <a:ext cx="2980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Major laptop manufacturers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60883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4.22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866418" y="6192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Average Rating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6773823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 satisfaction score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057888" y="5160883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176K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4130516" y="6192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Total Reviews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4057888" y="6773823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 engagement data</a:t>
            </a:r>
            <a:endParaRPr lang="en-US" sz="17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41815"/>
            <a:ext cx="6244709" cy="3239691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8544878" y="541198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B2312"/>
          </a:solidFill>
          <a:ln/>
        </p:spPr>
      </p:sp>
      <p:sp>
        <p:nvSpPr>
          <p:cNvPr id="17" name="Text 14"/>
          <p:cNvSpPr/>
          <p:nvPr/>
        </p:nvSpPr>
        <p:spPr>
          <a:xfrm>
            <a:off x="8832652" y="5411986"/>
            <a:ext cx="74676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Budget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10022324" y="541198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75A2E"/>
          </a:solidFill>
          <a:ln/>
        </p:spPr>
      </p:sp>
      <p:sp>
        <p:nvSpPr>
          <p:cNvPr id="19" name="Text 16"/>
          <p:cNvSpPr/>
          <p:nvPr/>
        </p:nvSpPr>
        <p:spPr>
          <a:xfrm>
            <a:off x="10310098" y="5411986"/>
            <a:ext cx="111109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Mid-range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1864221" y="541198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2976C"/>
          </a:solidFill>
          <a:ln/>
        </p:spPr>
      </p:sp>
      <p:sp>
        <p:nvSpPr>
          <p:cNvPr id="21" name="Text 18"/>
          <p:cNvSpPr/>
          <p:nvPr/>
        </p:nvSpPr>
        <p:spPr>
          <a:xfrm>
            <a:off x="12151995" y="5411986"/>
            <a:ext cx="101274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Premium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9521" y="58939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Price segments: Budget (&lt;₹40K), Mid-range (₹40K-₹80K), Premium (≥₹80K)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240F42-9773-1657-5FB3-56D95C34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7785100"/>
            <a:ext cx="21336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2222" y="414933"/>
            <a:ext cx="6590348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Brand Performance &amp; Market Share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222" y="1188363"/>
            <a:ext cx="9545955" cy="489287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901809" y="6081236"/>
            <a:ext cx="150852" cy="150852"/>
          </a:xfrm>
          <a:prstGeom prst="roundRect">
            <a:avLst>
              <a:gd name="adj" fmla="val 12123"/>
            </a:avLst>
          </a:prstGeom>
          <a:solidFill>
            <a:srgbClr val="3B2312"/>
          </a:solidFill>
          <a:ln/>
        </p:spPr>
      </p:sp>
      <p:sp>
        <p:nvSpPr>
          <p:cNvPr id="5" name="Text 2"/>
          <p:cNvSpPr/>
          <p:nvPr/>
        </p:nvSpPr>
        <p:spPr>
          <a:xfrm>
            <a:off x="6113621" y="6081236"/>
            <a:ext cx="1125379" cy="150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Market Share %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7391400" y="6081236"/>
            <a:ext cx="150852" cy="150852"/>
          </a:xfrm>
          <a:prstGeom prst="roundRect">
            <a:avLst>
              <a:gd name="adj" fmla="val 12123"/>
            </a:avLst>
          </a:prstGeom>
          <a:solidFill>
            <a:srgbClr val="8B532A"/>
          </a:solidFill>
          <a:ln/>
        </p:spPr>
      </p:sp>
      <p:sp>
        <p:nvSpPr>
          <p:cNvPr id="7" name="Text 4"/>
          <p:cNvSpPr/>
          <p:nvPr/>
        </p:nvSpPr>
        <p:spPr>
          <a:xfrm>
            <a:off x="7603212" y="6081236"/>
            <a:ext cx="771525" cy="150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Avg Rating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2542222" y="6703814"/>
            <a:ext cx="3081338" cy="111097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2693075" y="6854666"/>
            <a:ext cx="188654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Market Leader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2693075" y="7181017"/>
            <a:ext cx="2779633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HP</a:t>
            </a: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dominates with 238 products (19.8% share)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5774412" y="6703814"/>
            <a:ext cx="3081457" cy="111097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5925264" y="6854666"/>
            <a:ext cx="188654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Premium Champion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5925264" y="7181017"/>
            <a:ext cx="2779752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Apple</a:t>
            </a: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highest avg price at ₹194,411 with 4.59 rating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9006721" y="6703814"/>
            <a:ext cx="3081338" cy="111097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5" name="Text 12"/>
          <p:cNvSpPr/>
          <p:nvPr/>
        </p:nvSpPr>
        <p:spPr>
          <a:xfrm>
            <a:off x="9157573" y="6854666"/>
            <a:ext cx="188654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Best Value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9157573" y="7181017"/>
            <a:ext cx="2779633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Motorola</a:t>
            </a: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offers 4.36 stars at ₹34,525 average</a:t>
            </a:r>
            <a:endParaRPr lang="en-US" sz="11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125A74-8E70-19C1-0E0C-D7A3097F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7785100"/>
            <a:ext cx="21336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3429" y="599837"/>
            <a:ext cx="973455" cy="409932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4" name="Text 1"/>
          <p:cNvSpPr/>
          <p:nvPr/>
        </p:nvSpPr>
        <p:spPr>
          <a:xfrm>
            <a:off x="894278" y="665202"/>
            <a:ext cx="71175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PHASE 1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3429" y="1096923"/>
            <a:ext cx="7617143" cy="1363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Web Scraping: Data Collection</a:t>
            </a:r>
            <a:endParaRPr lang="en-US" sz="4250" dirty="0"/>
          </a:p>
        </p:txBody>
      </p:sp>
      <p:sp>
        <p:nvSpPr>
          <p:cNvPr id="6" name="Text 3"/>
          <p:cNvSpPr/>
          <p:nvPr/>
        </p:nvSpPr>
        <p:spPr>
          <a:xfrm>
            <a:off x="763429" y="2983587"/>
            <a:ext cx="4357330" cy="1744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Successfully scraped Flipkart product data including laptops and mobiles using Python libraries. Extracted essential information and saved to CSV format for analysis.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3429" y="4946571"/>
            <a:ext cx="343423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Data Points Collected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63429" y="5505450"/>
            <a:ext cx="4357330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Product names and specifications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3429" y="5930741"/>
            <a:ext cx="4357330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Pricing information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3429" y="6356032"/>
            <a:ext cx="4357330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Product categories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63429" y="6781324"/>
            <a:ext cx="4357330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 ratings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63429" y="7206615"/>
            <a:ext cx="4357330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Number of reviews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5660588" y="3032760"/>
            <a:ext cx="2727484" cy="2042041"/>
          </a:xfrm>
          <a:prstGeom prst="roundRect">
            <a:avLst>
              <a:gd name="adj" fmla="val 1602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5878711" y="3250883"/>
            <a:ext cx="229123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Tools Used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878711" y="3809762"/>
            <a:ext cx="2291239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Beautiful Soup &amp; Scrapy for efficient data extraction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5660588" y="5292923"/>
            <a:ext cx="2727484" cy="1693069"/>
          </a:xfrm>
          <a:prstGeom prst="roundRect">
            <a:avLst>
              <a:gd name="adj" fmla="val 1933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5878711" y="5511046"/>
            <a:ext cx="229123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Output Format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5878711" y="6069925"/>
            <a:ext cx="2291239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Structured CSV file ready for processing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0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1,008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Original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Initial dataset size from Flipkart scraping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602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01478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Cleaned Records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50520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Final dataset after deduplication and cleaning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9829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406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01478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Duplicates Removed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85953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Entries eliminated to ensure data quality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6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6830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Product details captured per laptop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EB1FD3-7A86-3355-326B-4D29985F8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500975" y="7792437"/>
            <a:ext cx="2129425" cy="4371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13502" y="776645"/>
            <a:ext cx="799505" cy="336709"/>
          </a:xfrm>
          <a:prstGeom prst="roundRect">
            <a:avLst>
              <a:gd name="adj" fmla="val 6387"/>
            </a:avLst>
          </a:prstGeom>
          <a:solidFill>
            <a:srgbClr val="F3E3D8"/>
          </a:solidFill>
          <a:ln/>
        </p:spPr>
      </p:sp>
      <p:sp>
        <p:nvSpPr>
          <p:cNvPr id="4" name="Text 1"/>
          <p:cNvSpPr/>
          <p:nvPr/>
        </p:nvSpPr>
        <p:spPr>
          <a:xfrm>
            <a:off x="6221016" y="830342"/>
            <a:ext cx="584478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PHASE 2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113502" y="1185029"/>
            <a:ext cx="6857524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Storage: MySQL Database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6113502" y="2013704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13502" y="2295406"/>
            <a:ext cx="7889796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8" name="Text 5"/>
          <p:cNvSpPr/>
          <p:nvPr/>
        </p:nvSpPr>
        <p:spPr>
          <a:xfrm>
            <a:off x="6113502" y="2430661"/>
            <a:ext cx="2240042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CSV Import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113502" y="2818090"/>
            <a:ext cx="788979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Loaded scraped data from CSV file into pandas DataFrame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13502" y="3418284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113502" y="3699986"/>
            <a:ext cx="7889796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2" name="Text 9"/>
          <p:cNvSpPr/>
          <p:nvPr/>
        </p:nvSpPr>
        <p:spPr>
          <a:xfrm>
            <a:off x="6113502" y="3835241"/>
            <a:ext cx="2355294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 Connection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113502" y="4222671"/>
            <a:ext cx="788979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Established MySQL connection using SQLAlchemy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113502" y="4822865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13502" y="5104567"/>
            <a:ext cx="7889796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6" name="Text 13"/>
          <p:cNvSpPr/>
          <p:nvPr/>
        </p:nvSpPr>
        <p:spPr>
          <a:xfrm>
            <a:off x="6113502" y="5239822"/>
            <a:ext cx="2240042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Transfer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113502" y="5627251"/>
            <a:ext cx="788979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Successfully pushed dataset into relational database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113502" y="6227445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113502" y="6509147"/>
            <a:ext cx="7889796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0" name="Text 17"/>
          <p:cNvSpPr/>
          <p:nvPr/>
        </p:nvSpPr>
        <p:spPr>
          <a:xfrm>
            <a:off x="6113502" y="6644402"/>
            <a:ext cx="2240042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Verification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113502" y="7031831"/>
            <a:ext cx="788979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Confirmed data integrity and accessibility for future analysis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8CA6A1-705A-C12F-8E48-B687A43AD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1902858" y="7669649"/>
            <a:ext cx="2727542" cy="5599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38883" y="502206"/>
            <a:ext cx="814745" cy="343257"/>
          </a:xfrm>
          <a:prstGeom prst="roundRect">
            <a:avLst>
              <a:gd name="adj" fmla="val 6385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1648420" y="556974"/>
            <a:ext cx="59567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PHASE 3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538883" y="918448"/>
            <a:ext cx="6418659" cy="570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Cleaning &amp; Preparation</a:t>
            </a:r>
            <a:endParaRPr lang="en-US" sz="3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83" y="1968460"/>
            <a:ext cx="5553551" cy="5553551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545586" y="1968460"/>
            <a:ext cx="5553551" cy="1171218"/>
          </a:xfrm>
          <a:prstGeom prst="roundRect">
            <a:avLst>
              <a:gd name="adj" fmla="val 936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522726" y="1968460"/>
            <a:ext cx="91440" cy="1171218"/>
          </a:xfrm>
          <a:prstGeom prst="roundRect">
            <a:avLst>
              <a:gd name="adj" fmla="val 29963"/>
            </a:avLst>
          </a:prstGeom>
          <a:solidFill>
            <a:srgbClr val="3E2513"/>
          </a:solidFill>
          <a:ln/>
        </p:spPr>
      </p:sp>
      <p:sp>
        <p:nvSpPr>
          <p:cNvPr id="8" name="Text 5"/>
          <p:cNvSpPr/>
          <p:nvPr/>
        </p:nvSpPr>
        <p:spPr>
          <a:xfrm>
            <a:off x="7819668" y="2173962"/>
            <a:ext cx="2283143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Missing Values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19668" y="2641997"/>
            <a:ext cx="5073968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Identified and handled null entries systematically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545586" y="3322320"/>
            <a:ext cx="5553551" cy="1171218"/>
          </a:xfrm>
          <a:prstGeom prst="roundRect">
            <a:avLst>
              <a:gd name="adj" fmla="val 936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522726" y="3322320"/>
            <a:ext cx="91440" cy="1171218"/>
          </a:xfrm>
          <a:prstGeom prst="roundRect">
            <a:avLst>
              <a:gd name="adj" fmla="val 29963"/>
            </a:avLst>
          </a:prstGeom>
          <a:solidFill>
            <a:srgbClr val="3E2513"/>
          </a:solidFill>
          <a:ln/>
        </p:spPr>
      </p:sp>
      <p:sp>
        <p:nvSpPr>
          <p:cNvPr id="12" name="Text 9"/>
          <p:cNvSpPr/>
          <p:nvPr/>
        </p:nvSpPr>
        <p:spPr>
          <a:xfrm>
            <a:off x="7819668" y="3527822"/>
            <a:ext cx="2283143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Duplicates Removed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19668" y="3995857"/>
            <a:ext cx="5073968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Eliminated redundant records for data accuracy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545586" y="4676180"/>
            <a:ext cx="5553551" cy="1171218"/>
          </a:xfrm>
          <a:prstGeom prst="roundRect">
            <a:avLst>
              <a:gd name="adj" fmla="val 936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522726" y="4676180"/>
            <a:ext cx="91440" cy="1171218"/>
          </a:xfrm>
          <a:prstGeom prst="roundRect">
            <a:avLst>
              <a:gd name="adj" fmla="val 29963"/>
            </a:avLst>
          </a:prstGeom>
          <a:solidFill>
            <a:srgbClr val="3E2513"/>
          </a:solidFill>
          <a:ln/>
        </p:spPr>
      </p:sp>
      <p:sp>
        <p:nvSpPr>
          <p:cNvPr id="16" name="Text 13"/>
          <p:cNvSpPr/>
          <p:nvPr/>
        </p:nvSpPr>
        <p:spPr>
          <a:xfrm>
            <a:off x="7819668" y="4881682"/>
            <a:ext cx="2691765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Format Standardization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819668" y="5349716"/>
            <a:ext cx="5073968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Unified currency formats and text casing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7545586" y="6030039"/>
            <a:ext cx="5553551" cy="1171218"/>
          </a:xfrm>
          <a:prstGeom prst="roundRect">
            <a:avLst>
              <a:gd name="adj" fmla="val 936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522726" y="6030039"/>
            <a:ext cx="91440" cy="1171218"/>
          </a:xfrm>
          <a:prstGeom prst="roundRect">
            <a:avLst>
              <a:gd name="adj" fmla="val 29963"/>
            </a:avLst>
          </a:prstGeom>
          <a:solidFill>
            <a:srgbClr val="3E2513"/>
          </a:solidFill>
          <a:ln/>
        </p:spPr>
      </p:sp>
      <p:sp>
        <p:nvSpPr>
          <p:cNvPr id="20" name="Text 17"/>
          <p:cNvSpPr/>
          <p:nvPr/>
        </p:nvSpPr>
        <p:spPr>
          <a:xfrm>
            <a:off x="7819668" y="6235541"/>
            <a:ext cx="2283143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EDA Insights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7819668" y="6703576"/>
            <a:ext cx="5073968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Uncovered initial patterns and distributions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72D9BB-1C2A-FC7D-8539-22DA9CF57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1902858" y="7669649"/>
            <a:ext cx="2727542" cy="5599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9382" y="765572"/>
            <a:ext cx="981194" cy="413028"/>
          </a:xfrm>
          <a:prstGeom prst="roundRect">
            <a:avLst>
              <a:gd name="adj" fmla="val 6387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901184" y="831413"/>
            <a:ext cx="71759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PHASE 4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69382" y="1266468"/>
            <a:ext cx="9325689" cy="686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Unsupervised Learning: Clustering</a:t>
            </a:r>
            <a:endParaRPr lang="en-US" sz="4300" dirty="0"/>
          </a:p>
        </p:txBody>
      </p:sp>
      <p:sp>
        <p:nvSpPr>
          <p:cNvPr id="5" name="Text 3"/>
          <p:cNvSpPr/>
          <p:nvPr/>
        </p:nvSpPr>
        <p:spPr>
          <a:xfrm>
            <a:off x="769382" y="2283143"/>
            <a:ext cx="130916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Applied K-means clustering algorithm to identify patterns and group similar products together based on their characteristics.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946553" y="3355777"/>
            <a:ext cx="274796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Algorithm Selection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69382" y="3831074"/>
            <a:ext cx="3925133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Chose K-means for optimal product grouping</a:t>
            </a:r>
            <a:endParaRPr lang="en-US" sz="17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199" y="2882027"/>
            <a:ext cx="4582001" cy="4582001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6704" y="3874413"/>
            <a:ext cx="328851" cy="32885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5885" y="3531632"/>
            <a:ext cx="285726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Cluster Optimization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9935885" y="4006929"/>
            <a:ext cx="392513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Experimented with different n values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199" y="2882027"/>
            <a:ext cx="4582001" cy="4582001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84726" y="3874413"/>
            <a:ext cx="328851" cy="3288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35885" y="5811679"/>
            <a:ext cx="274796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Pattern Discovery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9935885" y="6286976"/>
            <a:ext cx="3925133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Identified meaningful product segments</a:t>
            </a:r>
            <a:endParaRPr lang="en-US" sz="17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4199" y="2882027"/>
            <a:ext cx="4582001" cy="4582001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84726" y="6142434"/>
            <a:ext cx="328851" cy="328851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946553" y="5987415"/>
            <a:ext cx="274796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Enhancement</a:t>
            </a:r>
            <a:endParaRPr lang="en-US" sz="2150" dirty="0"/>
          </a:p>
        </p:txBody>
      </p:sp>
      <p:sp>
        <p:nvSpPr>
          <p:cNvPr id="19" name="Text 11"/>
          <p:cNvSpPr/>
          <p:nvPr/>
        </p:nvSpPr>
        <p:spPr>
          <a:xfrm>
            <a:off x="769382" y="6462713"/>
            <a:ext cx="392513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Added cluster membership column</a:t>
            </a:r>
            <a:endParaRPr lang="en-US" sz="17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4199" y="2882027"/>
            <a:ext cx="4582001" cy="4582001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6704" y="6142434"/>
            <a:ext cx="328851" cy="3288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FB87EE-9727-087D-2386-8C6C806BFE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V="1">
            <a:off x="11902858" y="7669649"/>
            <a:ext cx="2727542" cy="5599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Market Segmentation Through K-Means Clustering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Analyzing 1,204 laptops from Flipkart to identify distinct market segments using unsupervised machine learning. K-means clustering reveals customer preferences and pricing strategies across six key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63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8142" y="2886908"/>
            <a:ext cx="5587008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Cluster Analysis Results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1328142" y="3762375"/>
            <a:ext cx="5892403" cy="1923931"/>
          </a:xfrm>
          <a:prstGeom prst="roundRect">
            <a:avLst>
              <a:gd name="adj" fmla="val 1476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517452" y="3951684"/>
            <a:ext cx="259318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Budget Basic Segment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517452" y="4361140"/>
            <a:ext cx="551378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18 products averaging ₹8,621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517452" y="4777621"/>
            <a:ext cx="551378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4.4GB RAM, 4GB storage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517452" y="5194102"/>
            <a:ext cx="551378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Price range: ₹5,999-₹21,999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9855" y="3762375"/>
            <a:ext cx="5892403" cy="1923931"/>
          </a:xfrm>
          <a:prstGeom prst="roundRect">
            <a:avLst>
              <a:gd name="adj" fmla="val 1476"/>
            </a:avLst>
          </a:prstGeom>
          <a:solidFill>
            <a:srgbClr val="F9F7F7"/>
          </a:solidFill>
          <a:ln/>
        </p:spPr>
      </p:sp>
      <p:sp>
        <p:nvSpPr>
          <p:cNvPr id="10" name="Text 7"/>
          <p:cNvSpPr/>
          <p:nvPr/>
        </p:nvSpPr>
        <p:spPr>
          <a:xfrm>
            <a:off x="7599164" y="3951684"/>
            <a:ext cx="2371249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Mid-Range Standard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599164" y="4361140"/>
            <a:ext cx="551378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1,186 products averaging ₹69,106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99164" y="4777621"/>
            <a:ext cx="551378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14GB RAM, 14GB storage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99164" y="5194102"/>
            <a:ext cx="551378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Price range: ₹849-₹548,990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328142" y="6088499"/>
            <a:ext cx="2839641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Optimal Clusters: 2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328142" y="6632734"/>
            <a:ext cx="5756196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Silhouette score of 0.783 indicates strong cluster separation. The elbow method confirmed two distinct market segments with minimal overlap.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553682" y="6088499"/>
            <a:ext cx="2839641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553682" y="6632734"/>
            <a:ext cx="5756196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Mid-range dominates with 98.5% of products. Budget segment shows higher engagement (79,619 avg ratings vs 1,188).</a:t>
            </a:r>
            <a:endParaRPr lang="en-US" sz="14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5B2966-0B9A-9E3A-72AD-317DAF68B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500975" y="7792437"/>
            <a:ext cx="2129425" cy="4371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46678" y="379809"/>
            <a:ext cx="616625" cy="259556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3029545" y="421243"/>
            <a:ext cx="450890" cy="176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PHASE 5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946678" y="694611"/>
            <a:ext cx="5979319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Supervised Learning: Classification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2946678" y="1333381"/>
            <a:ext cx="8736925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Implemented multiple classification algorithms to predict product categories and labels based on extracted features.</a:t>
            </a:r>
            <a:endParaRPr lang="en-US" sz="10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678" y="1709738"/>
            <a:ext cx="2054662" cy="20546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946678" y="3902512"/>
            <a:ext cx="172664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Logistic Regression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946678" y="4201120"/>
            <a:ext cx="2054662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Baseline model for binary classification</a:t>
            </a:r>
            <a:endParaRPr lang="en-US" sz="10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980" y="1709738"/>
            <a:ext cx="2054781" cy="20547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73980" y="3902631"/>
            <a:ext cx="172664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SVM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173980" y="4201239"/>
            <a:ext cx="2054781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High-dimensional feature separation</a:t>
            </a:r>
            <a:endParaRPr lang="en-US" sz="1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01" y="1709738"/>
            <a:ext cx="2054781" cy="20547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01401" y="3902631"/>
            <a:ext cx="172664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k-NN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7401401" y="4201239"/>
            <a:ext cx="2054781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Distance-based classification approach</a:t>
            </a:r>
            <a:endParaRPr lang="en-US" sz="10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8823" y="1709738"/>
            <a:ext cx="2054781" cy="205478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628823" y="3902631"/>
            <a:ext cx="172664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Random Forest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9628823" y="4201239"/>
            <a:ext cx="2054781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Ensemble learning for robustness</a:t>
            </a:r>
            <a:endParaRPr lang="en-US" sz="10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678" y="4919424"/>
            <a:ext cx="2054662" cy="205466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2946678" y="7112198"/>
            <a:ext cx="172664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XGBoost</a:t>
            </a:r>
            <a:endParaRPr lang="en-US" sz="1350" dirty="0"/>
          </a:p>
        </p:txBody>
      </p:sp>
      <p:sp>
        <p:nvSpPr>
          <p:cNvPr id="20" name="Text 13"/>
          <p:cNvSpPr/>
          <p:nvPr/>
        </p:nvSpPr>
        <p:spPr>
          <a:xfrm>
            <a:off x="2946678" y="7410807"/>
            <a:ext cx="2054662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Advanced gradient boosting technique</a:t>
            </a:r>
            <a:endParaRPr lang="en-US" sz="10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2C98DC-9891-431A-596A-FDDE7F666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1902858" y="7669649"/>
            <a:ext cx="2727542" cy="5599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884</Words>
  <Application>Microsoft Macintosh PowerPoint</Application>
  <PresentationFormat>Custom</PresentationFormat>
  <Paragraphs>198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Platypi Light</vt:lpstr>
      <vt:lpstr>Arial</vt:lpstr>
      <vt:lpstr>Platypi Medium</vt:lpstr>
      <vt:lpstr>Source Serif 4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Hari haran</cp:lastModifiedBy>
  <cp:revision>3</cp:revision>
  <dcterms:created xsi:type="dcterms:W3CDTF">2026-01-23T10:53:22Z</dcterms:created>
  <dcterms:modified xsi:type="dcterms:W3CDTF">2026-01-24T05:32:28Z</dcterms:modified>
</cp:coreProperties>
</file>